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3" r:id="rId9"/>
    <p:sldId id="267" r:id="rId10"/>
    <p:sldId id="270" r:id="rId11"/>
    <p:sldId id="268" r:id="rId12"/>
    <p:sldId id="271" r:id="rId13"/>
    <p:sldId id="272" r:id="rId14"/>
    <p:sldId id="266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5" r:id="rId28"/>
    <p:sldId id="286" r:id="rId29"/>
    <p:sldId id="305" r:id="rId30"/>
    <p:sldId id="287" r:id="rId31"/>
    <p:sldId id="304" r:id="rId32"/>
    <p:sldId id="303" r:id="rId33"/>
    <p:sldId id="302" r:id="rId34"/>
    <p:sldId id="301" r:id="rId35"/>
    <p:sldId id="300" r:id="rId36"/>
    <p:sldId id="299" r:id="rId37"/>
    <p:sldId id="298" r:id="rId38"/>
    <p:sldId id="297" r:id="rId39"/>
    <p:sldId id="296" r:id="rId40"/>
    <p:sldId id="295" r:id="rId41"/>
    <p:sldId id="294" r:id="rId42"/>
    <p:sldId id="293" r:id="rId43"/>
    <p:sldId id="292" r:id="rId44"/>
    <p:sldId id="291" r:id="rId45"/>
    <p:sldId id="290" r:id="rId46"/>
    <p:sldId id="289" r:id="rId47"/>
    <p:sldId id="288" r:id="rId48"/>
    <p:sldId id="284" r:id="rId49"/>
    <p:sldId id="324" r:id="rId50"/>
    <p:sldId id="323" r:id="rId51"/>
    <p:sldId id="321" r:id="rId52"/>
    <p:sldId id="322" r:id="rId53"/>
    <p:sldId id="320" r:id="rId54"/>
    <p:sldId id="319" r:id="rId55"/>
    <p:sldId id="318" r:id="rId56"/>
    <p:sldId id="317" r:id="rId57"/>
    <p:sldId id="316" r:id="rId58"/>
    <p:sldId id="315" r:id="rId59"/>
    <p:sldId id="314" r:id="rId60"/>
    <p:sldId id="313" r:id="rId61"/>
    <p:sldId id="312" r:id="rId62"/>
    <p:sldId id="311" r:id="rId63"/>
    <p:sldId id="310" r:id="rId64"/>
    <p:sldId id="309" r:id="rId65"/>
    <p:sldId id="308" r:id="rId66"/>
    <p:sldId id="325" r:id="rId67"/>
    <p:sldId id="342" r:id="rId68"/>
    <p:sldId id="341" r:id="rId69"/>
    <p:sldId id="340" r:id="rId70"/>
    <p:sldId id="339" r:id="rId71"/>
    <p:sldId id="338" r:id="rId72"/>
    <p:sldId id="337" r:id="rId73"/>
    <p:sldId id="336" r:id="rId74"/>
    <p:sldId id="335" r:id="rId75"/>
    <p:sldId id="334" r:id="rId76"/>
    <p:sldId id="333" r:id="rId77"/>
    <p:sldId id="332" r:id="rId78"/>
    <p:sldId id="331" r:id="rId79"/>
    <p:sldId id="330" r:id="rId80"/>
    <p:sldId id="329" r:id="rId81"/>
    <p:sldId id="328" r:id="rId82"/>
    <p:sldId id="327" r:id="rId83"/>
    <p:sldId id="326" r:id="rId84"/>
    <p:sldId id="307" r:id="rId85"/>
    <p:sldId id="306" r:id="rId86"/>
    <p:sldId id="346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D455-5F76-4462-B11C-C1EE55961F90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jpg"/><Relationship Id="rId7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jpg"/><Relationship Id="rId7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3.gif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.jpg"/><Relationship Id="rId7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.jpg"/><Relationship Id="rId7" Type="http://schemas.openxmlformats.org/officeDocument/2006/relationships/image" Target="../media/image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jp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3.gif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4.jpg"/><Relationship Id="rId7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3.gif"/><Relationship Id="rId9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4.jpg"/><Relationship Id="rId7" Type="http://schemas.openxmlformats.org/officeDocument/2006/relationships/image" Target="../media/image6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3.gif"/><Relationship Id="rId9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.jpg"/><Relationship Id="rId7" Type="http://schemas.openxmlformats.org/officeDocument/2006/relationships/image" Target="../media/image7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g"/><Relationship Id="rId10" Type="http://schemas.openxmlformats.org/officeDocument/2006/relationships/image" Target="../media/image74.jpeg"/><Relationship Id="rId4" Type="http://schemas.openxmlformats.org/officeDocument/2006/relationships/image" Target="../media/image3.gif"/><Relationship Id="rId9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jpg"/><Relationship Id="rId7" Type="http://schemas.openxmlformats.org/officeDocument/2006/relationships/image" Target="../media/image7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3.gif"/><Relationship Id="rId9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3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jpg"/><Relationship Id="rId7" Type="http://schemas.openxmlformats.org/officeDocument/2006/relationships/image" Target="../media/image8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3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4.jpg"/><Relationship Id="rId7" Type="http://schemas.openxmlformats.org/officeDocument/2006/relationships/image" Target="../media/image9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3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4.jpg"/><Relationship Id="rId7" Type="http://schemas.openxmlformats.org/officeDocument/2006/relationships/image" Target="../media/image6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3.gif"/><Relationship Id="rId9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gif"/><Relationship Id="rId9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3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3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4.jpg"/><Relationship Id="rId7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gif"/><Relationship Id="rId9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3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3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3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3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3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image" Target="../media/image3.gi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4.jpg"/><Relationship Id="rId7" Type="http://schemas.openxmlformats.org/officeDocument/2006/relationships/image" Target="../media/image1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3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eg"/><Relationship Id="rId4" Type="http://schemas.openxmlformats.org/officeDocument/2006/relationships/image" Target="../media/image3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3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3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3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43" y="1417747"/>
            <a:ext cx="3703001" cy="25254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2" y="2818470"/>
            <a:ext cx="3647662" cy="23678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42" y="4294413"/>
            <a:ext cx="3703001" cy="23907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51" y="2818470"/>
            <a:ext cx="3072306" cy="23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8215" y="1960605"/>
            <a:ext cx="11465191" cy="14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кафедра при Ростовском инженерно-строительном институте 30 мая 1968 г. – 24 декабря 1992 г.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30742"/>
            <a:ext cx="4591050" cy="26952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80" y="3830742"/>
            <a:ext cx="3594820" cy="26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47456" y="3026343"/>
            <a:ext cx="3200400" cy="135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кафедры:</a:t>
            </a:r>
            <a:endParaRPr lang="ru-RU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5733" y="2240385"/>
            <a:ext cx="2650671" cy="12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 военного образования СКВО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2321" y="5279837"/>
            <a:ext cx="2650671" cy="12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Дорожная служба СКВО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376555" y="1762487"/>
            <a:ext cx="3347359" cy="2693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Аппарата заместителя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командующего войсками СКВО по строительству и расквартированию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войск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 влево 11"/>
          <p:cNvSpPr/>
          <p:nvPr/>
        </p:nvSpPr>
        <p:spPr>
          <a:xfrm rot="1702897">
            <a:off x="3128209" y="2962897"/>
            <a:ext cx="767442" cy="631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лево 12"/>
          <p:cNvSpPr/>
          <p:nvPr/>
        </p:nvSpPr>
        <p:spPr>
          <a:xfrm rot="16200000">
            <a:off x="5363935" y="4524163"/>
            <a:ext cx="767442" cy="631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лево 13"/>
          <p:cNvSpPr/>
          <p:nvPr/>
        </p:nvSpPr>
        <p:spPr>
          <a:xfrm rot="8934886">
            <a:off x="7501112" y="2917140"/>
            <a:ext cx="767442" cy="631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6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63403" y="3347357"/>
            <a:ext cx="11465192" cy="310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«Факультет военного обучения» 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Министра образования от 20 февраля 1998 г</a:t>
            </a:r>
            <a:r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включил 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себя: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подготовки офицеров запаса строительных войск;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кафедра подготовки офицеров запаса дорожных войск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63403" y="1469571"/>
            <a:ext cx="11465191" cy="1387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1994 году на базе военной кафедры был создан учебный центр по переподготовке офицеров запаса и членов их семей. </a:t>
            </a:r>
          </a:p>
        </p:txBody>
      </p:sp>
    </p:spTree>
    <p:extLst>
      <p:ext uri="{BB962C8B-B14F-4D97-AF65-F5344CB8AC3E}">
        <p14:creationId xmlns:p14="http://schemas.microsoft.com/office/powerpoint/2010/main" val="15053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" y="2599089"/>
            <a:ext cx="2472732" cy="262451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41032" y="1690689"/>
            <a:ext cx="8253663" cy="1509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 марта2008 г. распоряжением Правительства РФ создан Учебный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441032" y="3392905"/>
            <a:ext cx="8253663" cy="32485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1 октября 2019 г. согласно распоряжения Правительства РФ и приказа ректора ДГТУ военная кафедра и учебный военный центр в результате объединения создан </a:t>
            </a:r>
            <a:b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«ВОЕННЫЙ УЧЕБНЫЙ ЦЕНТР ПРИ ДОНСКОМ ГОСУДАРСТВЕННОМ ТЕХНИЧЕСКОМ УНИВЕРСИТЕТЕ»   </a:t>
            </a:r>
            <a:endParaRPr lang="ru-RU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547023"/>
              </p:ext>
            </p:extLst>
          </p:nvPr>
        </p:nvGraphicFramePr>
        <p:xfrm>
          <a:off x="163285" y="1295270"/>
          <a:ext cx="11530505" cy="554313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19400">
                  <a:extLst>
                    <a:ext uri="{9D8B030D-6E8A-4147-A177-3AD203B41FA5}">
                      <a16:colId xmlns:a16="http://schemas.microsoft.com/office/drawing/2014/main" val="1973919120"/>
                    </a:ext>
                  </a:extLst>
                </a:gridCol>
                <a:gridCol w="1264472">
                  <a:extLst>
                    <a:ext uri="{9D8B030D-6E8A-4147-A177-3AD203B41FA5}">
                      <a16:colId xmlns:a16="http://schemas.microsoft.com/office/drawing/2014/main" val="1707170555"/>
                    </a:ext>
                  </a:extLst>
                </a:gridCol>
                <a:gridCol w="4376058">
                  <a:extLst>
                    <a:ext uri="{9D8B030D-6E8A-4147-A177-3AD203B41FA5}">
                      <a16:colId xmlns:a16="http://schemas.microsoft.com/office/drawing/2014/main" val="1811081336"/>
                    </a:ext>
                  </a:extLst>
                </a:gridCol>
                <a:gridCol w="2677884">
                  <a:extLst>
                    <a:ext uri="{9D8B030D-6E8A-4147-A177-3AD203B41FA5}">
                      <a16:colId xmlns:a16="http://schemas.microsoft.com/office/drawing/2014/main" val="3594031989"/>
                    </a:ext>
                  </a:extLst>
                </a:gridCol>
                <a:gridCol w="2892691">
                  <a:extLst>
                    <a:ext uri="{9D8B030D-6E8A-4147-A177-3AD203B41FA5}">
                      <a16:colId xmlns:a16="http://schemas.microsoft.com/office/drawing/2014/main" val="1151543223"/>
                    </a:ext>
                  </a:extLst>
                </a:gridCol>
              </a:tblGrid>
              <a:tr h="6233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пп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Воинское звание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Фамилия, имя, отчество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назначения и перевода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1636261"/>
                  </a:ext>
                </a:extLst>
              </a:tr>
              <a:tr h="470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КАМЕНСКИЙ Николай Антонович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Уволен в запас в 1975 году.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845140"/>
                  </a:ext>
                </a:extLst>
              </a:tr>
              <a:tr h="470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КРИВОКОНЕВ Виктор Николаевич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26.10.1975 г - 24.02.1987 г.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04673926"/>
                  </a:ext>
                </a:extLst>
              </a:tr>
              <a:tr h="470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КАНУННИКОВ Анатолий Васильевич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6.02.1987 г. - 22.02.1994 г.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04380396"/>
                  </a:ext>
                </a:extLst>
              </a:tr>
              <a:tr h="470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ЦАЛЬ 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Юрий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Григорьевич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20.03.1995 г. -</a:t>
                      </a:r>
                      <a:r>
                        <a:rPr lang="ru-RU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7.12.1997 г. 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3639981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НЕГРОВ Николай Семенович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 - 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(начальник ФВО)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23.01.1998 г. - 26.04.2005 г. 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27237063"/>
                  </a:ext>
                </a:extLst>
              </a:tr>
              <a:tr h="5465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КОТЕЛЬНИКОВ Виктор Петрович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Начальник факультета военного обучения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26.04.2005 г.  - 31.07.2009 г. 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8159168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НОВИКОВ Сергей Александрович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 кафедры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14.09.2009 г. - от 8.08.2012 г.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41369604"/>
                  </a:ext>
                </a:extLst>
              </a:tr>
              <a:tr h="474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МАЛИК Андрей Викторович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Начальник</a:t>
                      </a:r>
                      <a:endParaRPr kumimoji="0" lang="ru-RU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учебного военного центра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14.09.2009 г. - от 8.08.2012 г.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5043020"/>
                  </a:ext>
                </a:extLst>
              </a:tr>
              <a:tr h="34326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 anchor="ctr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полковник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 anchor="ctr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ЦАЛЬ Андрей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Юрьевич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 anchor="ctr"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Начальник кафедры 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23.09.2013 г. – 1.10.2019 г.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3593224"/>
                  </a:ext>
                </a:extLst>
              </a:tr>
              <a:tr h="6865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Начальник военного учебного центра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1.10.2019 г. – по </a:t>
                      </a:r>
                      <a:r>
                        <a:rPr lang="ru-RU" sz="2000" b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н.в</a:t>
                      </a: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635" marR="326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accent1">
                            <a:lumMod val="40000"/>
                            <a:lumOff val="60000"/>
                          </a:schemeClr>
                        </a:gs>
                        <a:gs pos="54000">
                          <a:schemeClr val="accent1">
                            <a:lumMod val="95000"/>
                            <a:lumOff val="5000"/>
                          </a:schemeClr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3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https://static.mk.ru/upload/entities/2018/08/07/articles/facebookPicture/05/9c/f0/42/70e7d863e3b5b709284dcade9556c2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4321627"/>
            <a:ext cx="3575957" cy="23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preview.photoxpress.ru/preview/photoxpress_ru/news_info/22045286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43" y="4322470"/>
            <a:ext cx="3638363" cy="23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fs00.infourok.ru/images/doc/185/211603/img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1" y="1356514"/>
            <a:ext cx="3567608" cy="26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static.tvc.ru/pictures/o/255/48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43" y="1656081"/>
            <a:ext cx="3638363" cy="24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52" y="4098470"/>
            <a:ext cx="3371663" cy="22477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53" y="1425387"/>
            <a:ext cx="3371663" cy="22477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00" y="1424625"/>
            <a:ext cx="3372806" cy="22485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3" y="4098471"/>
            <a:ext cx="3371663" cy="22477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3" y="1424625"/>
            <a:ext cx="3371663" cy="22477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00" y="4098470"/>
            <a:ext cx="3372806" cy="22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97099" y="4026169"/>
            <a:ext cx="6830786" cy="1926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полковник </a:t>
            </a:r>
            <a:b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КОТЕЛЬНИКОВ </a:t>
            </a:r>
            <a:b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Виктор Петрович</a:t>
            </a:r>
            <a:endParaRPr lang="ru-RU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605"/>
            <a:ext cx="2507876" cy="3552825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3914775" y="1539449"/>
            <a:ext cx="7595434" cy="1926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управления военного образования и подготовки к военной службе</a:t>
            </a:r>
            <a:endParaRPr lang="ru-RU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37314" y="1502229"/>
            <a:ext cx="2367643" cy="881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93913" y="1530993"/>
            <a:ext cx="2367643" cy="881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инженерных войск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017157" y="3521707"/>
            <a:ext cx="2367643" cy="881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дорожных войск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61459" y="3513519"/>
            <a:ext cx="2367643" cy="881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245959" y="1530993"/>
            <a:ext cx="2367643" cy="881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 защиты информации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" y="3115973"/>
            <a:ext cx="2373086" cy="14307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57" y="5110692"/>
            <a:ext cx="2367643" cy="142670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8" y="5098498"/>
            <a:ext cx="2367644" cy="14307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58" y="3115972"/>
            <a:ext cx="2367643" cy="1430713"/>
          </a:xfrm>
          <a:prstGeom prst="rect">
            <a:avLst/>
          </a:prstGeom>
        </p:spPr>
      </p:pic>
      <p:sp>
        <p:nvSpPr>
          <p:cNvPr id="20" name="Стрелка влево 19"/>
          <p:cNvSpPr/>
          <p:nvPr/>
        </p:nvSpPr>
        <p:spPr>
          <a:xfrm>
            <a:off x="2827951" y="1794821"/>
            <a:ext cx="1642968" cy="29655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 rot="19767842">
            <a:off x="3874770" y="2828335"/>
            <a:ext cx="1642968" cy="29655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лево 21"/>
          <p:cNvSpPr/>
          <p:nvPr/>
        </p:nvSpPr>
        <p:spPr>
          <a:xfrm rot="10800000">
            <a:off x="7171352" y="1828176"/>
            <a:ext cx="1642968" cy="29655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 rot="12517505">
            <a:off x="6066630" y="2788165"/>
            <a:ext cx="1642968" cy="29655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5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4704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1:</a:t>
            </a:r>
          </a:p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19157" y="4971247"/>
            <a:ext cx="5678311" cy="175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начальника военного учебного центра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полковник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МАЛИК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Андрей Викторович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23" y="2648516"/>
            <a:ext cx="2664177" cy="199813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69333" y="4875341"/>
            <a:ext cx="4961467" cy="194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учебной части - заместитель начальника военного учебного центра полковник НОВИКОВ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Сергей Александрович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396343" y="3563664"/>
            <a:ext cx="4723392" cy="10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военного учебного центра полковник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ЦАЛЬ Андрей Юрьевич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90" y="1367290"/>
            <a:ext cx="1469667" cy="20820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06568"/>
            <a:ext cx="1469667" cy="20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9698" y="4538133"/>
            <a:ext cx="4988035" cy="2015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кафедры инженерных войск полковник ЛАПШИН Алексей Владимирович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58978" y="4538133"/>
            <a:ext cx="4988035" cy="2015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кафедры дорожных войск 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полковник ПУЧКОВ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Сергей Владимирович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0" y="1690688"/>
            <a:ext cx="1945623" cy="27563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83" y="1690688"/>
            <a:ext cx="1945624" cy="27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46539" y="1466850"/>
            <a:ext cx="5393871" cy="150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цикла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общевоенной подготовки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подполковник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Ковтун Марк Валерьевич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7" y="1380672"/>
            <a:ext cx="1329578" cy="18835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7" y="3311378"/>
            <a:ext cx="1710466" cy="24231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3259501"/>
            <a:ext cx="1747085" cy="24750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264240"/>
            <a:ext cx="1790700" cy="253682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50895" y="5734538"/>
            <a:ext cx="3371850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подполковник 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Бурдун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Николаевич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24301" y="5734538"/>
            <a:ext cx="3648074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полковник запаса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Бедикян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Андроник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Андроникович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458200" y="5734538"/>
            <a:ext cx="3619501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подполковник запаса 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Клевцов Алексей Владимирович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88229" y="1518557"/>
            <a:ext cx="3804557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Ректор ДГТУ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788228" y="2507399"/>
            <a:ext cx="3804557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управления военного образования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79914" y="3517133"/>
            <a:ext cx="6368143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ВУЦ, заместители начальника ВУЦ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579914" y="4505975"/>
            <a:ext cx="6368143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Начальники кафедр, начальники отдельных циклов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861706" y="5494817"/>
            <a:ext cx="3804557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Командиры подразделений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46" y="1429113"/>
            <a:ext cx="5420468" cy="355915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2514" y="1554870"/>
            <a:ext cx="5257800" cy="94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роты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2514" y="3808431"/>
            <a:ext cx="5257800" cy="94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взвода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2514" y="4988269"/>
            <a:ext cx="5257800" cy="947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отделения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334986" y="2624277"/>
            <a:ext cx="3445328" cy="64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Старшина роты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5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555171" y="1534886"/>
            <a:ext cx="11318235" cy="1583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распоряжение командира (начальника), обращенное к подчиненным и требующее обязательного выполнения определенных действий, соблюдения тех или иных правил или устанавливающее какой-либо порядок, положение.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55171" y="3543300"/>
            <a:ext cx="11318235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Обсуждение (критика) приказа недопустимо, а неисполнение приказа командира (начальника), отданного в установленном порядке, является преступлением против военной службы.</a:t>
            </a:r>
          </a:p>
        </p:txBody>
      </p:sp>
    </p:spTree>
    <p:extLst>
      <p:ext uri="{BB962C8B-B14F-4D97-AF65-F5344CB8AC3E}">
        <p14:creationId xmlns:p14="http://schemas.microsoft.com/office/powerpoint/2010/main" val="13590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18957" y="1502229"/>
            <a:ext cx="2563586" cy="96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4216933"/>
            <a:ext cx="2563586" cy="96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Беспрекословно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883489" y="4216933"/>
            <a:ext cx="2563586" cy="96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</a:t>
            </a: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696291" y="4216932"/>
            <a:ext cx="2563586" cy="96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срок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 вниз 10"/>
          <p:cNvSpPr/>
          <p:nvPr/>
        </p:nvSpPr>
        <p:spPr>
          <a:xfrm rot="3686410">
            <a:off x="3531357" y="2478475"/>
            <a:ext cx="397328" cy="195342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низ 11"/>
          <p:cNvSpPr/>
          <p:nvPr/>
        </p:nvSpPr>
        <p:spPr>
          <a:xfrm>
            <a:off x="5906125" y="3328944"/>
            <a:ext cx="397328" cy="85640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 rot="18086179">
            <a:off x="8497626" y="2318743"/>
            <a:ext cx="397328" cy="223075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718957" y="2465614"/>
            <a:ext cx="2563586" cy="77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«Есть»!!!!!</a:t>
            </a:r>
            <a:endParaRPr 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Обращение по служебным вопросам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 вправо 7"/>
          <p:cNvSpPr/>
          <p:nvPr/>
        </p:nvSpPr>
        <p:spPr>
          <a:xfrm>
            <a:off x="3690257" y="1980180"/>
            <a:ext cx="783772" cy="293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604657" y="1660651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отделения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вправо 9"/>
          <p:cNvSpPr/>
          <p:nvPr/>
        </p:nvSpPr>
        <p:spPr>
          <a:xfrm rot="1789646">
            <a:off x="2190668" y="5168501"/>
            <a:ext cx="2184429" cy="2915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3668489" y="4024752"/>
            <a:ext cx="783772" cy="293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7609114" y="4024752"/>
            <a:ext cx="783772" cy="293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5400000">
            <a:off x="9791699" y="2976223"/>
            <a:ext cx="783772" cy="293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7609114" y="1976600"/>
            <a:ext cx="783772" cy="293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8675914" y="1629937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взвода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675914" y="3735260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роты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604657" y="3735260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кафедры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16427" y="3771658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начальника ВУЦ 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452261" y="5632875"/>
            <a:ext cx="2721429" cy="87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ВУЦ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7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617"/>
            <a:ext cx="2497543" cy="353818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93442"/>
            <a:ext cx="2495550" cy="35353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1790952"/>
            <a:ext cx="2495550" cy="353536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0895" y="5734538"/>
            <a:ext cx="3371850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подполковник 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Бурдун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Николаевич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924301" y="5734538"/>
            <a:ext cx="3648074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полковник запаса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Бедикян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Андроник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Андроникович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458200" y="5734538"/>
            <a:ext cx="3619501" cy="107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цикла общевоенной подготовки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подполковник запаса 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Клевцов Алексей Владимирович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06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57201" y="2123557"/>
            <a:ext cx="11416205" cy="3984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Вооруженных сил РФ беззаветно преданных своему народу, Родине и правительству офицеров, сержантов и солдат, обладающих знаниями и навыками, необходимыми для успешного выполнения служебных обязанностей на различных должностях дорожных и инженерных подразделений, подразделений по защите информации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 lnSpcReduction="10000"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1: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военную специальность. Общевоинские уставы</a:t>
            </a:r>
            <a:r>
              <a:rPr lang="ru-RU" sz="3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основные требования и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r>
              <a:rPr lang="ru-RU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ru-RU" sz="36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1:</a:t>
            </a:r>
            <a:r>
              <a:rPr lang="ru-RU" sz="36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военную специальность. Общевоинские уставы</a:t>
            </a:r>
            <a:r>
              <a:rPr lang="ru-RU" sz="3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основные требования и содержание </a:t>
            </a:r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26871" y="1485900"/>
            <a:ext cx="6237515" cy="63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Воспитательная работа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6186" y="2383971"/>
            <a:ext cx="5143500" cy="413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ЗНАТЬ:</a:t>
            </a:r>
          </a:p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 высших органов государственной власти по укреплению обороноспособности страны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содержание, формы и методы воспитательной работы в подразделении, психологической подготовки личного состава;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методы формирования высокой культуры взаимоотношений военнослужащих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2383971"/>
            <a:ext cx="5143500" cy="413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УМЕТЬ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организовывать и проводить воспитательную работу в подразделении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воспитывать военнослужащих в духе патриотизма, формировать у личного состава высокую бдительность;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индивидуальную воспитательную работу с военнослужащими;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роль актива подразделения.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25606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26871" y="1485900"/>
            <a:ext cx="6237515" cy="63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Общевоенная подготовка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6186" y="2383971"/>
            <a:ext cx="5143500" cy="413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ЗНАТЬ:</a:t>
            </a:r>
          </a:p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РФ, основные положения военного законодательства;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организацию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методику проведения занятий с личным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составом;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военной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топографии;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 действий на участках зараженной местности;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оказания первой медицинской помощи пострадавшим;</a:t>
            </a:r>
            <a:b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правил стрельбы из стрелкового оружия в различных условиях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2383971"/>
            <a:ext cx="5143500" cy="4131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УМЕТЬ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организовывать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поддерживать внутренний порядок в подразделении в соответствии с требованиями общевоинских уставов, применять их положения при организации внутренней, гарнизонной и караульной служб и организации быта личного состава подразделения, правильно выполнять строевые приемы без оружия и с оружием на месте и в движении, управлять подразделением в пешем строю и на машинах;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норм военно-спортивного комплекса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проводить занятия по общевоинским уставам, строевой и физической подготовке.</a:t>
            </a:r>
          </a:p>
        </p:txBody>
      </p:sp>
    </p:spTree>
    <p:extLst>
      <p:ext uri="{BB962C8B-B14F-4D97-AF65-F5344CB8AC3E}">
        <p14:creationId xmlns:p14="http://schemas.microsoft.com/office/powerpoint/2010/main" val="26348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6" y="1425387"/>
            <a:ext cx="2375807" cy="3563711"/>
          </a:xfrm>
          <a:prstGeom prst="rect">
            <a:avLst/>
          </a:prstGeom>
        </p:spPr>
      </p:pic>
      <p:pic>
        <p:nvPicPr>
          <p:cNvPr id="1028" name="Picture 4" descr="https://mvd.consultant.ru/files/51924/preview/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36" y="2412735"/>
            <a:ext cx="2556328" cy="36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vd.consultant.ru/files/51924/preview/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78" y="1469851"/>
            <a:ext cx="2488750" cy="351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1.studylib.ru/store/data/003940175_1-c1511c152b9a8075b8e0690d1e105ef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68" y="1469850"/>
            <a:ext cx="2265378" cy="35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njust.consultant.ru/files/44111/preview/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042" y="3207242"/>
            <a:ext cx="2265378" cy="34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001026"/>
              </p:ext>
            </p:extLst>
          </p:nvPr>
        </p:nvGraphicFramePr>
        <p:xfrm>
          <a:off x="7514467" y="1493131"/>
          <a:ext cx="4358939" cy="285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Документ" r:id="rId6" imgW="9249915" imgH="6056213" progId="Word.Document.12">
                  <p:embed/>
                </p:oleObj>
              </mc:Choice>
              <mc:Fallback>
                <p:oleObj name="Документ" r:id="rId6" imgW="9249915" imgH="60562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14467" y="1493131"/>
                        <a:ext cx="4358939" cy="28538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440871" y="1493131"/>
            <a:ext cx="6564086" cy="4989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РАБОТА НАПРАВЛЕНА: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на твердое усвоение теоретических положений предусмотренных программой обучения;</a:t>
            </a:r>
          </a:p>
          <a:p>
            <a:pPr marL="342900" indent="-342900" algn="ctr"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выработку практических навыков в применении и эксплуатации ВВТ; </a:t>
            </a:r>
          </a:p>
          <a:p>
            <a:pPr marL="342900" indent="-342900" algn="ctr">
              <a:buFontTx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умение руководства подразделениями;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выполнение своих функциональных обязанностей в соответствии с ВУС;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формирование моральной и психологической готовности к защите Отечества;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верности конституционному и воинскому долгу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на воспитание дисциплинированности и чувства ответственности за преданность к ВС РФ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155621" y="1450157"/>
            <a:ext cx="3739243" cy="637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594 учебных часа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971" y="2266924"/>
            <a:ext cx="3668486" cy="122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450 учебных часа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территории ВУЦ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935686" y="2266924"/>
            <a:ext cx="3668486" cy="122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 учебных часа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сборы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" y="3566612"/>
            <a:ext cx="12192000" cy="32913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943349" y="3641272"/>
            <a:ext cx="4163786" cy="117565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 учебных часа цикл Общевоенной подготовки 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4863" y="5077682"/>
            <a:ext cx="3668486" cy="5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Лекций 24 часа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74863" y="5814712"/>
            <a:ext cx="3668486" cy="81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Практических занятий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часов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90999" y="5063093"/>
            <a:ext cx="3668486" cy="81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Групповых занятий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 часов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107135" y="5045024"/>
            <a:ext cx="3927022" cy="1722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Самостоятельная подготовка под руководством преподавателя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часов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190999" y="5952826"/>
            <a:ext cx="3668486" cy="6765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Экзамен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часов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73336" y="1690688"/>
            <a:ext cx="3347357" cy="772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Право курсанта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73528" y="2955472"/>
            <a:ext cx="4523014" cy="14369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 досрочную  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сдачу   экзаменов   и   зачетов   по   предметам обучения   с   последующим   освобождением   от   занятий   в ВУЦ в текущем семестре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222671" y="2955472"/>
            <a:ext cx="4523014" cy="14369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участие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научных работах по военной тематике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73528" y="4789715"/>
            <a:ext cx="4523014" cy="14369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  прохождение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с    разрешения    начальника   ВУЦ по индивидуальным планам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222671" y="4789715"/>
            <a:ext cx="4523014" cy="14369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   получение    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консультаций     по     правовым     вопросам, касающихся обучения и военной службы</a:t>
            </a:r>
          </a:p>
        </p:txBody>
      </p:sp>
    </p:spTree>
    <p:extLst>
      <p:ext uri="{BB962C8B-B14F-4D97-AF65-F5344CB8AC3E}">
        <p14:creationId xmlns:p14="http://schemas.microsoft.com/office/powerpoint/2010/main" val="31525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63586" y="1436914"/>
            <a:ext cx="5900057" cy="56940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Обязанности курсантов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55171" y="2273965"/>
            <a:ext cx="6400800" cy="733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Изучать     военное    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дело     и     овладевать     командными, методическими и практическими навыками 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192547" y="2273965"/>
            <a:ext cx="4680858" cy="1187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Соблюдать на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занятиях требования общевоинских уставов Вооруженных Сил Российской Федерации и распорядка дня 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55171" y="3217610"/>
            <a:ext cx="6400800" cy="720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Прибывать   на  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занятия   в   установленной   форме   одежды, опрятно одетыми и иметь аккуратную прическу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192547" y="3729298"/>
            <a:ext cx="4680858" cy="1187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Постоянно посещать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занятия, предусмотренные программой обучения,    принимать    участие    во    всех    мероприятиях, проводимых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ВУЦ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749878" y="5301020"/>
            <a:ext cx="7527472" cy="1187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Беречь   имущество  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университета,   бережно   относится   к вооружению, военной технике и военно-учебному имуществу, соблюдать меры безопасности при обращении с оружием, работе на боевой технике, выполнении хозяйственных работ и в других случаях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55171" y="4127271"/>
            <a:ext cx="6400800" cy="720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Соблюдать правила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пожарной безопасности и режима секретности</a:t>
            </a:r>
          </a:p>
        </p:txBody>
      </p:sp>
    </p:spTree>
    <p:extLst>
      <p:ext uri="{BB962C8B-B14F-4D97-AF65-F5344CB8AC3E}">
        <p14:creationId xmlns:p14="http://schemas.microsoft.com/office/powerpoint/2010/main" val="3633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https://cf.ppt-online.org/files/slide/s/sXSC36KtD1Nnal4pBrJfEVMzRUT0O7mAoQ9FWx/slide-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71" y="1690688"/>
            <a:ext cx="6645729" cy="49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resent5.com/presentacii/20170503/176-ovu_t-2_voinskaya_disciplina.ppt_images/176-ovu_t-2_voinskaya_disciplina.ppt_6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2006323"/>
            <a:ext cx="4816929" cy="40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1588338"/>
            <a:ext cx="3321444" cy="24910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650547"/>
            <a:ext cx="3238500" cy="2428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062" y="1719502"/>
            <a:ext cx="3146559" cy="23599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4257674"/>
            <a:ext cx="3321444" cy="249108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4296722"/>
            <a:ext cx="3269380" cy="245203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96" y="4257673"/>
            <a:ext cx="3736625" cy="24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https://cdn1.ozone.ru/multimedia/10242260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47" y="2051382"/>
            <a:ext cx="2968869" cy="4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dn.book24.ru/v2/ITD000000001026033/COVER/cover3d1.jpg?maxWidth=2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1425387"/>
            <a:ext cx="3081128" cy="4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arhivurokov.ru/multiurok/html/2017/04/07/s_58e737f3232b3/img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2" y="4137055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arhivurokov.ru/multiurok/html/2017/04/07/s_58e737f3232b3/img2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70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arhivurokov.ru/multiurok/html/2017/04/07/s_58e737f3232b3/img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656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arhivurokov.ru/multiurok/html/2017/04/07/s_58e737f3232b3/img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32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www.maksibook.ru/images/products/4ed56d85-cadc-11e7-bef6-647002029a46_9777edcd-eba7-11e7-bef7-647002029a46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74" y="4788851"/>
            <a:ext cx="1948256" cy="19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599086" y="4150862"/>
            <a:ext cx="1939538" cy="637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Устав военной полиции вооруженных сил российской федерации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8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52663" y="2048095"/>
            <a:ext cx="11686674" cy="1973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Краткая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и развития военного учебного центра, его задачи и традиции. Организационная структура военного учебного центра. Правила внутреннего порядка военного учебного центра. Права и обязанности студентов ВУЦ гражданского вуза. 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4125550"/>
            <a:ext cx="11686674" cy="1589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Законодательная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 общевоинских уставов Вооружённых сил Российской Федерации и их требования. Соблюдение законности в дисциплинарной практике командиров (начальников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52663" y="5830293"/>
            <a:ext cx="11686674" cy="1003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общевоинских уставов и их основные требования. Закон об уголовной ответственности за воинские преступления.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1500" y="1453243"/>
            <a:ext cx="11301906" cy="12796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учебного отделения 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точное и своевременное выполнение возложенных на него обязанностей и поставленных ему задач. Он подчиняется командиру отделения.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42257" y="2818470"/>
            <a:ext cx="11301906" cy="4039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ОБЯЗАН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образцово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свои обязанности, беспрекословно, точно в срок     выполнять приказы начальников, требования общевоинских уставов; 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знать  должности,  воинские  звания  и  фамилии  своих прямых     начальников     до     начальника    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военного учебного центра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включительно; 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оказывать уважение начальникам  и старшим, уважать честь   и   достоинство   товарищей,   соблюдать   правила воинской      вежливости,      поведения      и      воинского приветствия; 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постоянно  быть  по  форме  и  опрятно  одетым,  иметь аккуратную причёску;  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добросовестно изучать военное дело, оружие и военную технику; 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глубоко овладевать теоретическими знаниями, практическими командными навыками по установленному профилю обучения в полном объёме программы военной подготовки; </a:t>
            </a:r>
          </a:p>
        </p:txBody>
      </p:sp>
    </p:spTree>
    <p:extLst>
      <p:ext uri="{BB962C8B-B14F-4D97-AF65-F5344CB8AC3E}">
        <p14:creationId xmlns:p14="http://schemas.microsoft.com/office/powerpoint/2010/main" val="33279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53143" y="1567543"/>
            <a:ext cx="11038114" cy="5143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дисциплинированным, честным, удерживать товарищей от нарушений   воинской   дисциплины   и установленного 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 военном учебном центре обучения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порядка, в установленный срок выполнять все практические задания и работы (не выполнившие необходимых заданий и работ к сдаче зачётов и экзаменов по военной подготовке не допускаются); </a:t>
            </a:r>
          </a:p>
          <a:p>
            <a:pPr marL="342900" lvl="0" indent="-34290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проявлять творческую инициативу, принимать участие в совершенствовании учебной материально-технической базы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военного учебного центра; 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строго     выполнять    требования     безопасности     при  обращении с оружием и техникой, при проведении занятий и выполнении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работ, правила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пожарной безопасности; </a:t>
            </a:r>
          </a:p>
          <a:p>
            <a:pPr marL="342900" lvl="0" indent="-34290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необходимости отлучиться в пределах расположения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военного учебного центра,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спросить на это разрешения у командира отделения;  </a:t>
            </a:r>
          </a:p>
          <a:p>
            <a:pPr marL="342900" lvl="0" indent="-342900" algn="just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 нахождении вне расположения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военного учебного центра вести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себя с достоинством и честью, не допускать нарушения общественного порядка, формы одежды и  недостойных поступков по отношению к окружающим.</a:t>
            </a:r>
          </a:p>
        </p:txBody>
      </p:sp>
    </p:spTree>
    <p:extLst>
      <p:ext uri="{BB962C8B-B14F-4D97-AF65-F5344CB8AC3E}">
        <p14:creationId xmlns:p14="http://schemas.microsoft.com/office/powerpoint/2010/main" val="524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811867" y="1439333"/>
            <a:ext cx="8449733" cy="9734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Внутренний порядок и внутренняя </a:t>
            </a:r>
            <a:r>
              <a:rPr lang="ru-RU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</a:t>
            </a:r>
            <a:endParaRPr lang="ru-RU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55" y="2590807"/>
            <a:ext cx="3664249" cy="18066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36" y="4575558"/>
            <a:ext cx="2966473" cy="19776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36" y="2569231"/>
            <a:ext cx="2966473" cy="18045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51751"/>
            <a:ext cx="1286443" cy="17152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55" y="4575558"/>
            <a:ext cx="3664249" cy="1977650"/>
          </a:xfrm>
          <a:prstGeom prst="rect">
            <a:avLst/>
          </a:prstGeom>
        </p:spPr>
      </p:pic>
      <p:pic>
        <p:nvPicPr>
          <p:cNvPr id="13" name="Рисунок 12" descr="C:\Users\Андрей\Desktop\База УВЦ 27.02.2017\P_20170227_084851.jpg"/>
          <p:cNvPicPr/>
          <p:nvPr/>
        </p:nvPicPr>
        <p:blipFill rotWithShape="1">
          <a:blip r:embed="rId10" cstate="print"/>
          <a:srcRect l="5520" r="33431"/>
          <a:stretch/>
        </p:blipFill>
        <p:spPr bwMode="auto">
          <a:xfrm>
            <a:off x="808589" y="4376595"/>
            <a:ext cx="2768566" cy="2176612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32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38200" y="1690688"/>
            <a:ext cx="10515600" cy="984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СТУДЕНТЫ, ОПОЗДАВШИЕ НА ЗАНЯТИЯ, ДОПУСКАЮТСЯ К НИМ С РАЗРЕШЕНИЯ НАЧАЛЬНИКА КАФЕДРЫ (ОТДЕЛЬНОГО ЦИКЛА)</a:t>
            </a: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85066" y="5774267"/>
            <a:ext cx="5621867" cy="880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 одежды на занятия</a:t>
            </a:r>
            <a:endParaRPr lang="ru-RU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nagrazhdanke.ru/wp-content/uploads/le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81202"/>
            <a:ext cx="1554691" cy="24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09.img.avito.st/1280x960/350547060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78" y="3081202"/>
            <a:ext cx="1659709" cy="24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285066" y="3903134"/>
            <a:ext cx="2167467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Летняя форма одежды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26742" y="4003221"/>
            <a:ext cx="2167467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Зимняя форма одежды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27867" y="1540933"/>
            <a:ext cx="7145866" cy="1168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ЗАПРЕЩЕНО</a:t>
            </a:r>
            <a:endParaRPr lang="ru-RU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40267" y="3014133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Нарушение формы одежды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360331" y="5418665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Шуметь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0267" y="4235977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Садиться на столы, подоконники, агрегаты и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360333" y="3047999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Держать руки в карманах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60332" y="4216399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Сидеть или курить в присутствии начальника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280399" y="3047999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Курить в неположенных местах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280399" y="4216399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Принимать пищу в неустановленном для этого месте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0266" y="5417605"/>
            <a:ext cx="3471333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сотовые телефоны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85068" y="1473200"/>
            <a:ext cx="5080000" cy="795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СЛУЖБА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818468" y="2470950"/>
            <a:ext cx="4013200" cy="543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Суточный (дневной) наряд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6266" y="3165878"/>
            <a:ext cx="5300133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внутреннего порядка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1665" y="4333622"/>
            <a:ext cx="52747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личного состава, ВВТ, помещений и имущества ВУЦ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59600" y="3165878"/>
            <a:ext cx="4913806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внутреннего порядка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959600" y="4387059"/>
            <a:ext cx="4913806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Предупреждение нарушений воинской дисциплины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187701" y="5657068"/>
            <a:ext cx="52747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Строгое выполнение элементов распорядка дня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34267" y="1580373"/>
            <a:ext cx="5232399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Суточный (дневной) наряд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4267" y="2798255"/>
            <a:ext cx="5232399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Дежурный по военному учебному центру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72535" y="4016137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Дежурный по роте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72534" y="5123704"/>
            <a:ext cx="3234267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Дневальный по роте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55533" y="4016137"/>
            <a:ext cx="4080933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Дежурный по штабу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585198" y="4016137"/>
            <a:ext cx="3386667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Дежурный по КПП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585198" y="5123704"/>
            <a:ext cx="3386667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Дежурный по КТП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89200" y="1523999"/>
            <a:ext cx="6231467" cy="88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 (старшина) роты, командир взвода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987800" y="4192714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Очередность нарядов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8734" y="275987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личного состава наряда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987800" y="275987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526866" y="275987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Своевременное прибытие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8734" y="5249333"/>
            <a:ext cx="11424672" cy="13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ИНСТРУКТАЖ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наряда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ротам, по штабу, КТП,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КПП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в  7: 45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дежурного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ВУЦ;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дежурный по взводу и т.п. –</a:t>
            </a:r>
            <a:r>
              <a:rPr lang="ru-RU" sz="2400" cap="sm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8-00 к командиру  роты.</a:t>
            </a:r>
          </a:p>
        </p:txBody>
      </p:sp>
    </p:spTree>
    <p:extLst>
      <p:ext uri="{BB962C8B-B14F-4D97-AF65-F5344CB8AC3E}">
        <p14:creationId xmlns:p14="http://schemas.microsoft.com/office/powerpoint/2010/main" val="42761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80266" y="1516237"/>
            <a:ext cx="6231467" cy="88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 зачетов и проведение курсовых и выпускных экзаменов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82601" y="265178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Зачеты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78867" y="265178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Экзамены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491622" y="2651780"/>
            <a:ext cx="3234266" cy="922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Выпускные экзамены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838200" y="4484270"/>
            <a:ext cx="10308812" cy="1879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Студенты, не сдавшие выпускной экзамен по военной подготовке, в офицерский состав не аттестуются.</a:t>
            </a:r>
          </a:p>
        </p:txBody>
      </p:sp>
    </p:spTree>
    <p:extLst>
      <p:ext uri="{BB962C8B-B14F-4D97-AF65-F5344CB8AC3E}">
        <p14:creationId xmlns:p14="http://schemas.microsoft.com/office/powerpoint/2010/main" val="27893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0" name="Picture 6" descr="https://structure.mil.ru/images/upload/2019/A96X797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47" y="1508680"/>
            <a:ext cx="3623261" cy="24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minjust.consultant.ru/files/17746/preview/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5" y="1554870"/>
            <a:ext cx="2799146" cy="39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nvi.rosgvard.ru/images/news/2016/06_23/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0" y="3982320"/>
            <a:ext cx="4103437" cy="27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minjust.consultant.ru/files/17434/preview/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574" y="1762743"/>
            <a:ext cx="2774439" cy="39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old.kerpc.ru/news/2015/08/24/i5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08" y="3982321"/>
            <a:ext cx="4060825" cy="27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6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Краткая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 и развития военного учебного центра, его задачи и традиции. Организационная структура военного учебного центра. Правила внутреннего порядка военного учебного центра. Права и обязанности студентов ВУЦ гражданского вуза. </a:t>
            </a:r>
          </a:p>
        </p:txBody>
      </p:sp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Законодательная основа общевоинских уставов Вооружённых сил Российской Федерации и их требования. Соблюдение законности в дисциплинарной практике командиров (начальников)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upload.wikimedia.org/wikipedia/ru/1/11/%D0%9E%D0%B1%D1%89%D0%B5%D0%B2%D0%BE%D0%B8%D0%BD%D1%81%D0%BA%D0%B8%D0%B5_%D1%83%D1%81%D1%82%D0%B0%D0%B2%D1%8B_%D0%92%D0%A1_%D0%A0%D0%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753" y="4012186"/>
            <a:ext cx="3593006" cy="270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s04.infourok.ru/uploads/ex/01a6/00078f3d-a68d7278/640/img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1368606"/>
            <a:ext cx="4389967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452533" y="1538849"/>
            <a:ext cx="5901267" cy="1881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Своды важнейших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положений, правил и норм, устанавливающих основы боевой деятельности войск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37390" y="4914976"/>
            <a:ext cx="7287410" cy="172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Права и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обязанности военнослужащих и должно­стных лиц различных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категорий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6" descr="Уставы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1417084"/>
            <a:ext cx="2272206" cy="280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223301" y="1448305"/>
            <a:ext cx="63290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1571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г., когда боярином М.Н. Воротынским был составлен Устав пограничной и сторожевой службы. </a:t>
            </a:r>
            <a:endParaRPr lang="ru-RU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“Устав ратных, пушечных и других дел, касающихся до военной науки”, 1621 г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/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Середина XVII века в 1647 году специальное руководство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солдат “Учение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хитрость ратного строения пехотных людей”. </a:t>
            </a:r>
            <a:endParaRPr lang="ru-RU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ttps://ds03.infourok.ru/uploads/ex/001f/0000754e-94c8f9af/img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t="37878"/>
          <a:stretch/>
        </p:blipFill>
        <p:spPr bwMode="auto">
          <a:xfrm>
            <a:off x="7526656" y="4703071"/>
            <a:ext cx="4478601" cy="20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СМ_Воинский_устав_1716_год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4" y="3926168"/>
            <a:ext cx="36671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1716-tit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89" y="2897188"/>
            <a:ext cx="233680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7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ttps://ds04.infourok.ru/uploads/ex/0c2f/000f004e-186412eb/img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1" y="1425386"/>
            <a:ext cx="4521200" cy="33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ttp://900igr.net/up/datas/135826/0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00061" y="4816287"/>
            <a:ext cx="4521200" cy="9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1716 году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Устав воинский»</a:t>
            </a:r>
          </a:p>
        </p:txBody>
      </p:sp>
      <p:pic>
        <p:nvPicPr>
          <p:cNvPr id="9224" name="Picture 8" descr="https://ds03.infourok.ru/uploads/ex/001f/0000754e-94c8f9af/img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82" y="1389096"/>
            <a:ext cx="3811662" cy="28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5klass.net/datas/obschestvoznanie/Ustavy-vooruzhjonnykh-sil-RF/0019-019-On-sostojal-iz-trekh-knig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 t="51937" r="7627" b="8310"/>
          <a:stretch/>
        </p:blipFill>
        <p:spPr bwMode="auto">
          <a:xfrm>
            <a:off x="8224955" y="4007913"/>
            <a:ext cx="3674534" cy="272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10" descr="https://ds03.infourok.ru/uploads/ex/001f/0000754e-94c8f9af/img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3" y="1331517"/>
            <a:ext cx="3440112" cy="2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edufuture.biz/images/4/43/20.05-19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17"/>
          <a:stretch/>
        </p:blipFill>
        <p:spPr bwMode="auto">
          <a:xfrm>
            <a:off x="3861896" y="1331517"/>
            <a:ext cx="4581187" cy="34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p.calameoassets.com/130401140556-e6061a50319202c8c3431feefd19e184/p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4" y="3436320"/>
            <a:ext cx="2509232" cy="34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trueimages.ru/img/d7/80/a317c08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54" y="2905983"/>
            <a:ext cx="3314815" cy="37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https://cf.ppt-online.org/files/slide/n/nIuGOLQpCFiyhZtw0KbVlH6AxMjoaevz94RS58/slide-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9" y="1306755"/>
            <a:ext cx="4336730" cy="324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tatic.docsity.com/documents_pages/2017/06/19/1dafa3b53386acfa64a727f1f8ae3e7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13" y="2158089"/>
            <a:ext cx="2859054" cy="404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cache3.youla.io/files/images/280_300/5c/f5/5cf51b2c821a99293a1918e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11" y="1579491"/>
            <a:ext cx="2667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https://cdn1.ozone.ru/multimedia/10242260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59" y="2051382"/>
            <a:ext cx="2968869" cy="4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cdn.book24.ru/v2/ITD000000001026033/COVER/cover3d1.jpg?maxWidth=2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6" y="1425387"/>
            <a:ext cx="3081128" cy="4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arhivurokov.ru/multiurok/html/2017/04/07/s_58e737f3232b3/img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44" y="4137055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arhivurokov.ru/multiurok/html/2017/04/07/s_58e737f3232b3/img2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70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arhivurokov.ru/multiurok/html/2017/04/07/s_58e737f3232b3/img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656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arhivurokov.ru/multiurok/html/2017/04/07/s_58e737f3232b3/img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44" y="1425387"/>
            <a:ext cx="1939538" cy="258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://www.maksibook.ru/images/products/4ed56d85-cadc-11e7-bef6-647002029a46_9777edcd-eba7-11e7-bef7-647002029a46.jpe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86" y="4788851"/>
            <a:ext cx="1948256" cy="19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7599086" y="4150862"/>
            <a:ext cx="1939538" cy="637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Устав военной полиции вооруженных сил российской федерации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6" descr="Без имени-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3" y="1306755"/>
            <a:ext cx="9702799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23333" y="2292812"/>
            <a:ext cx="10930467" cy="442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8065" y="1375826"/>
            <a:ext cx="2734733" cy="7985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Конституция РФ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894667" y="3362493"/>
            <a:ext cx="3928529" cy="21438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221134" y="2685055"/>
            <a:ext cx="2734733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пенсионном обеспечении военнослужащих»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5000" y="2731490"/>
            <a:ext cx="2734733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 обороне»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5000" y="4181245"/>
            <a:ext cx="2734733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воинской обязанности и военной службе»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35000" y="5631000"/>
            <a:ext cx="2734733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статусе военнослужащих»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221132" y="4181975"/>
            <a:ext cx="2734733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военных судах и прокуратуре»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942668" y="5678895"/>
            <a:ext cx="4013198" cy="798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 уголовной ответственности военнослужащих за преступления против военной службы»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https://cdn.eksmo.ru/v2/ITD000000000248383/COVER/cover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1" y="1425387"/>
            <a:ext cx="3521075" cy="474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229856" y="1466794"/>
            <a:ext cx="7433733" cy="1273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Отечества является долгом и обязанностью гражданина Российской Федерации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229856" y="2931505"/>
            <a:ext cx="7433733" cy="1273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Гражданин  Российской  Федерации  несет  военную  службу  в  соответствии с федеральным законом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229855" y="4396215"/>
            <a:ext cx="7433733" cy="2123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Гражданин    Российской    Федерации  в  случае,  если  его   убеждениям   или вероисповеданию противоречит несение военной службы, а также в иных установленных  федеральным  законом   случаях   имеет   право  на  замену  ее альтернативной гражданской службой</a:t>
            </a:r>
          </a:p>
        </p:txBody>
      </p:sp>
    </p:spTree>
    <p:extLst>
      <p:ext uri="{BB962C8B-B14F-4D97-AF65-F5344CB8AC3E}">
        <p14:creationId xmlns:p14="http://schemas.microsoft.com/office/powerpoint/2010/main" val="41138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68" y="2818470"/>
            <a:ext cx="4388451" cy="22966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" y="4730728"/>
            <a:ext cx="3403634" cy="212727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4730727"/>
            <a:ext cx="3642952" cy="21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http://news-edu.ru/wp-content/uploads/2018/08/13654492_327782699.pdf-9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4870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http://900igr.net/up/datas/119121/00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70" name="Picture 10" descr="https://fsd.videouroki.net/html/2015/04/15/98709767/img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67" y="1554870"/>
            <a:ext cx="6691841" cy="501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9535" y="1481657"/>
            <a:ext cx="460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Призыв на военную службу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7991" y="4533906"/>
            <a:ext cx="40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призываются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mvd.consultant.ru/files/1055871/preview/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3" y="1306755"/>
            <a:ext cx="2489654" cy="35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004457" y="2102492"/>
            <a:ext cx="7494814" cy="620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граждане мужского пола в возрасте от 18 до 27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лет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9173" y="5066200"/>
            <a:ext cx="6693127" cy="1677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в соответствии с настоящим Федеральным законом освобождены от исполнения воинской обязанности, призыва на военную службу, граждане, которым предоставлена отсрочка от призыва на военную службу, а также граждане, не подлежащие призыву на военную службу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s://pbs.twimg.com/media/Dz_niKZWoAARD5X.jpg: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28" y="3184312"/>
            <a:ext cx="4195536" cy="27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506186" y="1690688"/>
            <a:ext cx="4131128" cy="74226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призыва освобождаются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222672" y="1690688"/>
            <a:ext cx="4131128" cy="74226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Право на освобождение от призыва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06186" y="2838692"/>
            <a:ext cx="4131128" cy="742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признанные не годными или ограниченно годными к военной службе по состоянию здоровья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06186" y="3737202"/>
            <a:ext cx="4131128" cy="742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проходящие или прошедшие военную службу в Российской Федерации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06186" y="4635712"/>
            <a:ext cx="4131128" cy="742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проходящие или прошедшие альтернативную гражданскую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службу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06186" y="5548971"/>
            <a:ext cx="4131128" cy="742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прошедшие военную службу в другом государстве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08814" y="2650333"/>
            <a:ext cx="6983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имеющие предусмотренную государственной системой аттестации ученую степень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078186" y="5181441"/>
            <a:ext cx="69995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граждан, умерших вследствие увечья (ранения, травмы, контузии) либо заболевания, полученных в связи с исполнением ими обязанностей военной службы в период прохождения военной службы по призыву, после увольнения с военной службы либо после отчисления с военных сборов или окончания военных сборов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078186" y="3361889"/>
            <a:ext cx="7113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являющиеся сыновьями (родными братьями):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военнослужащих, проходивших военную службу по призыву, погибших (умерших) в связи с исполнением ими обязанностей военной службы, и граждан, проходивших военные сборы, погибших (умерших) в связи с исполнением ими обязанностей военной службы в период прохождения военных сборов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88129" y="1453243"/>
            <a:ext cx="5959928" cy="6438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подлежат призыву на военную службу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89857" y="2283252"/>
            <a:ext cx="10657156" cy="3629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02129" y="2456743"/>
            <a:ext cx="10009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отбывающие наказание в виде обязательных работ, исправительных работ, ограничения свободы, ареста или лишения свободы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02129" y="3578897"/>
            <a:ext cx="9867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имеющие неснятую или непогашенную судимость за совершение преступления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02129" y="4769537"/>
            <a:ext cx="979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отношении которых ведется дознание либо предварительное следствие или уголовное дело в отношении которых передано в суд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345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30930" y="1453243"/>
            <a:ext cx="7576456" cy="8164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Отсрочка от призыва на военную службу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4543" y="2547258"/>
            <a:ext cx="11448863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признанным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годными к военной службе по состоянию здоровья, - на срок до одного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4543" y="3646277"/>
            <a:ext cx="11448863" cy="8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занятым постоянным уходом за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родственниками которые нуждаются по состоянию здоровья в постоянном постороннем уходе (помощи, надзоре)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24544" y="4691306"/>
            <a:ext cx="555171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являющимся опекуном или попечителем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321692" y="4691305"/>
            <a:ext cx="555171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имеющим ребенка и воспитывающим его без матери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24544" y="5790325"/>
            <a:ext cx="555171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имеющим двух и более детей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321692" y="5790323"/>
            <a:ext cx="5551714" cy="91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имеющим ребенка-инвалида в возрасте до трех лет</a:t>
            </a:r>
          </a:p>
        </p:txBody>
      </p:sp>
    </p:spTree>
    <p:extLst>
      <p:ext uri="{BB962C8B-B14F-4D97-AF65-F5344CB8AC3E}">
        <p14:creationId xmlns:p14="http://schemas.microsoft.com/office/powerpoint/2010/main" val="30123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4543" y="1577936"/>
            <a:ext cx="11448863" cy="92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поступившим на службу в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ОВД, ГПС,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и органы уголовно-исполнительной системы,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ФСКН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4541" y="2613754"/>
            <a:ext cx="11448863" cy="74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имеющим ребенка и жену, срок беременности которой составляет не менее 26 недель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4541" y="3486454"/>
            <a:ext cx="11448863" cy="1197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избранным депутатами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 РФ,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депутатами законодательных (представительных) органов государственной власти субъектов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453243"/>
            <a:ext cx="8583386" cy="8164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Право на отсрочку от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призыва на военную службу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261" y="2437961"/>
            <a:ext cx="11448863" cy="92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обучающиеся по очной форме обучения в имеющих государственную аккредитацию образовательных учреждениях по образовательным программам среднего (полного) общего образования - на время обучения, но до достижения указанными гражданами возраста 20 лет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1261" y="3531150"/>
            <a:ext cx="11448863" cy="2118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получающие послевузовское профессиональное образование по очной форме обучения в имеющих государственную аккредитацию по соответствующим направлениям подготовки (специальностям) образовательных учреждениях высшего профессионального образования или научных учреждениях, имеющих лицензию на ведение образовательной деятельности по образовательным программам послевузовского профессионального образования, - на время обучения, но не свыше нормативных сроков освоения основных образовательных программ и на время защиты квалификационной работы, но не более одного года после завершения обучения по образовательной программе послевузовского профессионального образования;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1261" y="5817976"/>
            <a:ext cx="11448863" cy="852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которым это право дано на основании указов Президента Российской Федерации. (п. 2 в ред. Федерального закона от 06.07.2006 N 104-ФЗ (ред. 24.10.2007))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84171" y="1420586"/>
            <a:ext cx="3559629" cy="9470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Призыв в ВС РФ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2775857"/>
            <a:ext cx="3358243" cy="10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апреля – 15 июля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38200" y="3788229"/>
            <a:ext cx="3358243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Весна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60029" y="2775857"/>
            <a:ext cx="3663043" cy="10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октября – 31 декабря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60029" y="3788229"/>
            <a:ext cx="3663043" cy="408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Осень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90157" y="1404257"/>
            <a:ext cx="5959929" cy="692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Сроки военной службы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2502834"/>
            <a:ext cx="4909457" cy="126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МЕСЯЦЕВ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в/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проходящих военную службу по призыву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2502834"/>
            <a:ext cx="4909457" cy="126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МЕСЯЦЕВ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в/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имеющих воинское звание офицера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90157" y="4502401"/>
            <a:ext cx="5747657" cy="126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КОНТРАКТ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в/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проходящих военную службу по контракту в соответствии с контрактом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74" y="4270970"/>
            <a:ext cx="3495174" cy="22703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4270970"/>
            <a:ext cx="3611544" cy="22703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74" y="1390530"/>
            <a:ext cx="3495174" cy="22456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84" y="3157410"/>
            <a:ext cx="3611544" cy="22271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1392352"/>
            <a:ext cx="3611544" cy="2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avatars.mds.yandex.net/get-zen_doc/1926321/pub_5cc06062125f2f00b346ddb8_5cc0614bdcea9000b2c9cb76/scale_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1483995"/>
            <a:ext cx="3202459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yria.mil.ru/images/upload/2017/GRI_546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4517270"/>
            <a:ext cx="3209016" cy="21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1637" y="3609626"/>
            <a:ext cx="79683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высшие офицеры – Президентом РФ;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полковника – МО РФ;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подполковника включительно – зам. МО РФ, командующими военными округами;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майора – командующими соединениями;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капитана – командир соединения;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ст. лейтенанта – командир части;</a:t>
            </a: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 старшины – командир части.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767943" y="1690688"/>
            <a:ext cx="5927271" cy="10851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на должность</a:t>
            </a:r>
            <a:endParaRPr 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71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6" name="Picture 6" descr="https://cdn1.ozone.ru/multimedia/10047063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1471105"/>
            <a:ext cx="3159125" cy="49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present5.com/presentation/1/92377183_360033961.pdf-img/92377183_360033961.pdf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147" y="1306755"/>
            <a:ext cx="7025274" cy="52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5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058885" y="1629958"/>
            <a:ext cx="6074229" cy="987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ответственности военнослужащих </a:t>
            </a:r>
            <a:endParaRPr lang="ru-RU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2818470"/>
            <a:ext cx="3679370" cy="11167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Дисциплинарная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28899" y="2818470"/>
            <a:ext cx="3418114" cy="11167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Административная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1999" y="4205030"/>
            <a:ext cx="3679371" cy="11167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Гражданско-правовая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28899" y="4205030"/>
            <a:ext cx="3418114" cy="11167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Материальная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50913" y="5591590"/>
            <a:ext cx="3418114" cy="11167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Уголовная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№3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общевоинских уставов и их основные требования. Закон об уголовной ответственности за воинские </a:t>
            </a:r>
            <a:r>
              <a:rPr lang="ru-RU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преступления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https://ds04.infourok.ru/uploads/ex/01a6/00078f3d-a68d7278/img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57" y="1422486"/>
            <a:ext cx="7360744" cy="52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army-news.ru/images_stati/distsiplina_osnova_armi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63" y="2836944"/>
            <a:ext cx="5758543" cy="38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f.ppt-online.org/files/slide/x/XaqZduCKMwStJno9Ic370Px4jD2WfYB18sgNEF/slide-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818470"/>
            <a:ext cx="5166366" cy="386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28599" y="1485900"/>
            <a:ext cx="11644807" cy="1126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 есть строгое и точное соблюдение всеми военнослужащими порядка и правил, установленных законами Российской Федерации, общевоинскими уставами Вооруженных Сил Российской Федерации (далее - общевоинские уставы) и приказами командиров (начальников)</a:t>
            </a:r>
          </a:p>
        </p:txBody>
      </p:sp>
    </p:spTree>
    <p:extLst>
      <p:ext uri="{BB962C8B-B14F-4D97-AF65-F5344CB8AC3E}">
        <p14:creationId xmlns:p14="http://schemas.microsoft.com/office/powerpoint/2010/main" val="2365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442357" y="1471106"/>
            <a:ext cx="9307286" cy="62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 обязывает каждого военнослужащего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9614" y="2283252"/>
            <a:ext cx="11821886" cy="4395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верным Военной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присяге,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строго соблюдать Конституцию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РФ,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законы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 и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ОВУ;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свой воинский долг умело и мужественно, добросовестно изучать военное дело, беречь государственное и военное имущество;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беспрекословно выполнять поставленные задачи в любых условиях, в том числе с риском для жизни, стойко переносить трудности военной службы;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бдительным, строго хранить государственную тайну;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поддерживать определенные общевоинскими уставами правила взаимоотношений между военнослужащими, крепить войсковое товарищество;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оказывать уважение командирам (начальникам) и друг другу, соблюдать правила воинского приветствия и воинской вежливости;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вести себя с достоинством в общественных местах, не допускать самому и удерживать других от недостойных поступков, содействовать защите чести и достоинства граждан;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соблюдать нормы международного гуманитарного права в соответствии с Конституцией Российской Федерации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smtClean="0">
                <a:solidFill>
                  <a:prstClr val="black"/>
                </a:solidFill>
                <a:latin typeface="Calibri" panose="020F0502020204030204"/>
              </a:rPr>
              <a:t>77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24149" y="1306755"/>
            <a:ext cx="674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Воинская дисциплина достигается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731" y="1851777"/>
            <a:ext cx="114325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воспитанием у военнослужащих морально-психологических, боевых качеств и сознательного повиновения командирам (начальникам);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знанием и соблюдением военнослужащими законов Российской Федерации, других нормативных правовых актов Российской Федерации, требований общевоинских уставов и норм международного гуманитарного права;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личной ответственностью каждого военнослужащего за исполнение обязанностей военной службы;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поддержанием в воинской части (подразделении) внутреннего порядка всеми военнослужащими;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четкой организацией боевой подготовки и полным охватом ею личного состава;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повседневной требовательностью командиров (начальников) к подчиненным и контролем за их исполнительностью, уважением личного достоинства военнослужащих и постоянной заботой о них, умелым сочетанием и правильным применением мер убеждения, принуждения и общественного воздействия коллектива;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90170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созданием в воинской части (подразделении) необходимых условий военной службы, быта и системы мер по ограничению опасных факторов военной службы.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7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https://ds04.infourok.ru/uploads/ex/01a6/00078f3d-a68d7278/img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42" y="1400546"/>
            <a:ext cx="7004957" cy="52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79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1258" y="1464708"/>
            <a:ext cx="11612148" cy="1264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Повседневная жизнь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деятельность военнослужащих в воинской части осуществляются в соответствии с требованиями внутренней службы.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1258" y="3271235"/>
            <a:ext cx="11612148" cy="2933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служба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поддержания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внутреннего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порядка и воинской дисциплины, обеспечивающих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постоянную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боевую готовность, безопасность военной службы, учебу личного состава, организованное выполнение им других задач в повседневной деятельности и охрану здоровья военнослужащих. Она организуется в соответствии с законодательством Российской Федерации и настоящим Уставом.</a:t>
            </a:r>
          </a:p>
        </p:txBody>
      </p:sp>
    </p:spTree>
    <p:extLst>
      <p:ext uri="{BB962C8B-B14F-4D97-AF65-F5344CB8AC3E}">
        <p14:creationId xmlns:p14="http://schemas.microsoft.com/office/powerpoint/2010/main" val="14675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17966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7685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8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922814" y="1534886"/>
            <a:ext cx="6662057" cy="1143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Факультеты военного обучения, военные учебные центры</a:t>
            </a:r>
            <a:endParaRPr lang="ru-RU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90546" y="3451918"/>
            <a:ext cx="3967843" cy="1453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Кадровые офицеры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41821" y="5213148"/>
            <a:ext cx="3967843" cy="1453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Сержанты (солдаты) запаса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847260" y="3451918"/>
            <a:ext cx="3967843" cy="1453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Офицеры запаса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3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ttps://ds04.infourok.ru/uploads/ex/01a6/00078f3d-a68d7278/img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117" y="1554870"/>
            <a:ext cx="6883766" cy="51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81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5182" y="1366327"/>
            <a:ext cx="5766519" cy="273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 предназначена для надежной охраны и обороны боевых знамен, хранилищ (складов, парков) с вооружением, военной техникой, другим военным имуществом и иных военных и государственных объектов, а также для охраны военнослужащих, содержащихся на гауптвахте и в дисциплинарной воинской части.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595290" y="3927659"/>
            <a:ext cx="5278116" cy="273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Гарнизонная служба имеет целью обеспечить согласованность действий войск гарнизона при переводе с мирного на военное время, необходимые условия для их повседневной деятельности и подготовки, поддержание воинской дисциплины в гарнизоне, а также проведение гарнизонных мероприятий с участием войск.</a:t>
            </a:r>
          </a:p>
        </p:txBody>
      </p:sp>
      <p:pic>
        <p:nvPicPr>
          <p:cNvPr id="10242" name="Picture 2" descr="http://cdn2.rzn.info/data/image/newsadd/base/2017/08/161201_598dd612196ef_x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2" y="4479181"/>
            <a:ext cx="2906920" cy="193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ohranatryda.ru/wp-content/uploads/2019/08/1-osnovnaja-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56" y="1520125"/>
            <a:ext cx="2922814" cy="21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rasfokus.ru/images/photos/medium/09bc69cd34cb86061567f63b07a93ab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235" y="4479180"/>
            <a:ext cx="2906921" cy="193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avatars.mds.yandex.net/get-pdb/222892/4fe02cd4-f59d-450c-b776-b532baa1c21b/s1200?webp=fals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399" y="1538849"/>
            <a:ext cx="2692047" cy="215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https://ds04.infourok.ru/uploads/ex/01a6/00078f3d-a68d7278/img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41" y="1430877"/>
            <a:ext cx="6980917" cy="523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83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https://cf.ppt-online.org/files/slide/n/nIuGOLQpCFiyhZtw0KbVlH6AxMjoaevz94RS58/slide-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58" y="1482072"/>
            <a:ext cx="6627132" cy="49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2514" y="1554870"/>
            <a:ext cx="1118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56870" algn="ctr"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Закон об уголовной ответственности за  воинские преступления</a:t>
            </a:r>
            <a:endParaRPr lang="ru-RU" sz="2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314" name="Picture 2" descr="https://ds02.infourok.ru/uploads/ex/0ace/0007fa0d-2f4951cb/img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70" y="2123557"/>
            <a:ext cx="6033859" cy="45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https://pbs.twimg.com/media/DhXqgYHW4AgPj5x.jpg:lar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800565"/>
            <a:ext cx="67627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685800" y="1690688"/>
            <a:ext cx="4359729" cy="191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преступления против порядка подчиненности 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994071" y="1690688"/>
            <a:ext cx="4359729" cy="191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преступления против порядка прохождения военной службы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85800" y="4488316"/>
            <a:ext cx="4359729" cy="191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преступления против порядка сбережения военного имущества и эксплуатации военной техники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994071" y="4488316"/>
            <a:ext cx="4359729" cy="191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преступления против порядка несения боевого дежурства и других специальных служб </a:t>
            </a:r>
          </a:p>
        </p:txBody>
      </p:sp>
    </p:spTree>
    <p:extLst>
      <p:ext uri="{BB962C8B-B14F-4D97-AF65-F5344CB8AC3E}">
        <p14:creationId xmlns:p14="http://schemas.microsoft.com/office/powerpoint/2010/main" val="14103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8" name="Picture 8" descr="https://cf.ppt-online.org/files/slide/t/tfe05a1DxzYsqMOjAkrh7bS9dQTVocG2p6ILKy/slide-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96" y="1388400"/>
            <a:ext cx="7067407" cy="530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9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9" y="1554870"/>
            <a:ext cx="2733947" cy="271165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25731" y="1306755"/>
            <a:ext cx="7413242" cy="4636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«Кафедра военной и физической подготовки» </a:t>
            </a:r>
            <a:b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Ростовском инженерно-строительном институте </a:t>
            </a:r>
            <a:b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(решение Правительства СССР 1944 год)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января 1944 г. – 1 марта 1961 г.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3319</Words>
  <Application>Microsoft Office PowerPoint</Application>
  <PresentationFormat>Широкоэкранный</PresentationFormat>
  <Paragraphs>518</Paragraphs>
  <Slides>86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Times New Roman</vt:lpstr>
      <vt:lpstr>Wingdings</vt:lpstr>
      <vt:lpstr>Тема Office</vt:lpstr>
      <vt:lpstr>Документ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Пользователь Windows</cp:lastModifiedBy>
  <cp:revision>107</cp:revision>
  <dcterms:created xsi:type="dcterms:W3CDTF">2019-10-22T09:04:40Z</dcterms:created>
  <dcterms:modified xsi:type="dcterms:W3CDTF">2021-01-25T08:52:39Z</dcterms:modified>
</cp:coreProperties>
</file>